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7" r:id="rId2"/>
    <p:sldId id="256" r:id="rId3"/>
  </p:sldIdLst>
  <p:sldSz cx="6858000" cy="9906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スタイル (濃色)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62" autoAdjust="0"/>
    <p:restoredTop sz="94660"/>
  </p:normalViewPr>
  <p:slideViewPr>
    <p:cSldViewPr>
      <p:cViewPr>
        <p:scale>
          <a:sx n="125" d="100"/>
          <a:sy n="125" d="100"/>
        </p:scale>
        <p:origin x="-2352" y="2946"/>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7284"/>
            <a:ext cx="5829300" cy="2123369"/>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830CFF80-41F9-4757-9736-6672B540C086}" type="datetimeFigureOut">
              <a:rPr kumimoji="1" lang="ja-JP" altLang="en-US" smtClean="0"/>
              <a:t>2018/6/1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87A69B1-88A8-4FAD-B08D-84BD28890321}" type="slidenum">
              <a:rPr kumimoji="1" lang="ja-JP" altLang="en-US" smtClean="0"/>
              <a:t>‹#›</a:t>
            </a:fld>
            <a:endParaRPr kumimoji="1" lang="ja-JP" altLang="en-US"/>
          </a:p>
        </p:txBody>
      </p:sp>
    </p:spTree>
    <p:extLst>
      <p:ext uri="{BB962C8B-B14F-4D97-AF65-F5344CB8AC3E}">
        <p14:creationId xmlns:p14="http://schemas.microsoft.com/office/powerpoint/2010/main" val="1512996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30CFF80-41F9-4757-9736-6672B540C086}" type="datetimeFigureOut">
              <a:rPr kumimoji="1" lang="ja-JP" altLang="en-US" smtClean="0"/>
              <a:t>2018/6/1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87A69B1-88A8-4FAD-B08D-84BD28890321}" type="slidenum">
              <a:rPr kumimoji="1" lang="ja-JP" altLang="en-US" smtClean="0"/>
              <a:t>‹#›</a:t>
            </a:fld>
            <a:endParaRPr kumimoji="1" lang="ja-JP" altLang="en-US"/>
          </a:p>
        </p:txBody>
      </p:sp>
    </p:spTree>
    <p:extLst>
      <p:ext uri="{BB962C8B-B14F-4D97-AF65-F5344CB8AC3E}">
        <p14:creationId xmlns:p14="http://schemas.microsoft.com/office/powerpoint/2010/main" val="1622858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729037" y="573264"/>
            <a:ext cx="1157288" cy="1220822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257177" y="573264"/>
            <a:ext cx="3357563" cy="1220822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30CFF80-41F9-4757-9736-6672B540C086}" type="datetimeFigureOut">
              <a:rPr kumimoji="1" lang="ja-JP" altLang="en-US" smtClean="0"/>
              <a:t>2018/6/1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87A69B1-88A8-4FAD-B08D-84BD28890321}" type="slidenum">
              <a:rPr kumimoji="1" lang="ja-JP" altLang="en-US" smtClean="0"/>
              <a:t>‹#›</a:t>
            </a:fld>
            <a:endParaRPr kumimoji="1" lang="ja-JP" altLang="en-US"/>
          </a:p>
        </p:txBody>
      </p:sp>
    </p:spTree>
    <p:extLst>
      <p:ext uri="{BB962C8B-B14F-4D97-AF65-F5344CB8AC3E}">
        <p14:creationId xmlns:p14="http://schemas.microsoft.com/office/powerpoint/2010/main" val="773661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30CFF80-41F9-4757-9736-6672B540C086}" type="datetimeFigureOut">
              <a:rPr kumimoji="1" lang="ja-JP" altLang="en-US" smtClean="0"/>
              <a:t>2018/6/1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87A69B1-88A8-4FAD-B08D-84BD28890321}" type="slidenum">
              <a:rPr kumimoji="1" lang="ja-JP" altLang="en-US" smtClean="0"/>
              <a:t>‹#›</a:t>
            </a:fld>
            <a:endParaRPr kumimoji="1" lang="ja-JP" altLang="en-US"/>
          </a:p>
        </p:txBody>
      </p:sp>
    </p:spTree>
    <p:extLst>
      <p:ext uri="{BB962C8B-B14F-4D97-AF65-F5344CB8AC3E}">
        <p14:creationId xmlns:p14="http://schemas.microsoft.com/office/powerpoint/2010/main" val="1555563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4"/>
            <a:ext cx="5829300" cy="1967442"/>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541735" y="4198589"/>
            <a:ext cx="5829300" cy="21669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830CFF80-41F9-4757-9736-6672B540C086}" type="datetimeFigureOut">
              <a:rPr kumimoji="1" lang="ja-JP" altLang="en-US" smtClean="0"/>
              <a:t>2018/6/1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87A69B1-88A8-4FAD-B08D-84BD28890321}" type="slidenum">
              <a:rPr kumimoji="1" lang="ja-JP" altLang="en-US" smtClean="0"/>
              <a:t>‹#›</a:t>
            </a:fld>
            <a:endParaRPr kumimoji="1" lang="ja-JP" altLang="en-US"/>
          </a:p>
        </p:txBody>
      </p:sp>
    </p:spTree>
    <p:extLst>
      <p:ext uri="{BB962C8B-B14F-4D97-AF65-F5344CB8AC3E}">
        <p14:creationId xmlns:p14="http://schemas.microsoft.com/office/powerpoint/2010/main" val="3012168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257177" y="3338692"/>
            <a:ext cx="2257425" cy="94428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2628902" y="3338692"/>
            <a:ext cx="2257425" cy="94428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830CFF80-41F9-4757-9736-6672B540C086}" type="datetimeFigureOut">
              <a:rPr kumimoji="1" lang="ja-JP" altLang="en-US" smtClean="0"/>
              <a:t>2018/6/1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87A69B1-88A8-4FAD-B08D-84BD28890321}" type="slidenum">
              <a:rPr kumimoji="1" lang="ja-JP" altLang="en-US" smtClean="0"/>
              <a:t>‹#›</a:t>
            </a:fld>
            <a:endParaRPr kumimoji="1" lang="ja-JP" altLang="en-US"/>
          </a:p>
        </p:txBody>
      </p:sp>
    </p:spTree>
    <p:extLst>
      <p:ext uri="{BB962C8B-B14F-4D97-AF65-F5344CB8AC3E}">
        <p14:creationId xmlns:p14="http://schemas.microsoft.com/office/powerpoint/2010/main" val="525926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699"/>
            <a:ext cx="6172200" cy="1651000"/>
          </a:xfr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42902"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342902"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3483771"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3483771"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830CFF80-41F9-4757-9736-6672B540C086}" type="datetimeFigureOut">
              <a:rPr kumimoji="1" lang="ja-JP" altLang="en-US" smtClean="0"/>
              <a:t>2018/6/1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87A69B1-88A8-4FAD-B08D-84BD28890321}" type="slidenum">
              <a:rPr kumimoji="1" lang="ja-JP" altLang="en-US" smtClean="0"/>
              <a:t>‹#›</a:t>
            </a:fld>
            <a:endParaRPr kumimoji="1" lang="ja-JP" altLang="en-US"/>
          </a:p>
        </p:txBody>
      </p:sp>
    </p:spTree>
    <p:extLst>
      <p:ext uri="{BB962C8B-B14F-4D97-AF65-F5344CB8AC3E}">
        <p14:creationId xmlns:p14="http://schemas.microsoft.com/office/powerpoint/2010/main" val="3843565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830CFF80-41F9-4757-9736-6672B540C086}" type="datetimeFigureOut">
              <a:rPr kumimoji="1" lang="ja-JP" altLang="en-US" smtClean="0"/>
              <a:t>2018/6/1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87A69B1-88A8-4FAD-B08D-84BD28890321}" type="slidenum">
              <a:rPr kumimoji="1" lang="ja-JP" altLang="en-US" smtClean="0"/>
              <a:t>‹#›</a:t>
            </a:fld>
            <a:endParaRPr kumimoji="1" lang="ja-JP" altLang="en-US"/>
          </a:p>
        </p:txBody>
      </p:sp>
    </p:spTree>
    <p:extLst>
      <p:ext uri="{BB962C8B-B14F-4D97-AF65-F5344CB8AC3E}">
        <p14:creationId xmlns:p14="http://schemas.microsoft.com/office/powerpoint/2010/main" val="2780068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30CFF80-41F9-4757-9736-6672B540C086}" type="datetimeFigureOut">
              <a:rPr kumimoji="1" lang="ja-JP" altLang="en-US" smtClean="0"/>
              <a:t>2018/6/1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87A69B1-88A8-4FAD-B08D-84BD28890321}" type="slidenum">
              <a:rPr kumimoji="1" lang="ja-JP" altLang="en-US" smtClean="0"/>
              <a:t>‹#›</a:t>
            </a:fld>
            <a:endParaRPr kumimoji="1" lang="ja-JP" altLang="en-US"/>
          </a:p>
        </p:txBody>
      </p:sp>
    </p:spTree>
    <p:extLst>
      <p:ext uri="{BB962C8B-B14F-4D97-AF65-F5344CB8AC3E}">
        <p14:creationId xmlns:p14="http://schemas.microsoft.com/office/powerpoint/2010/main" val="3918367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2" y="394405"/>
            <a:ext cx="2256235" cy="1678517"/>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2681289" y="394409"/>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342902" y="2072924"/>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30CFF80-41F9-4757-9736-6672B540C086}" type="datetimeFigureOut">
              <a:rPr kumimoji="1" lang="ja-JP" altLang="en-US" smtClean="0"/>
              <a:t>2018/6/1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87A69B1-88A8-4FAD-B08D-84BD28890321}" type="slidenum">
              <a:rPr kumimoji="1" lang="ja-JP" altLang="en-US" smtClean="0"/>
              <a:t>‹#›</a:t>
            </a:fld>
            <a:endParaRPr kumimoji="1" lang="ja-JP" altLang="en-US"/>
          </a:p>
        </p:txBody>
      </p:sp>
    </p:spTree>
    <p:extLst>
      <p:ext uri="{BB962C8B-B14F-4D97-AF65-F5344CB8AC3E}">
        <p14:creationId xmlns:p14="http://schemas.microsoft.com/office/powerpoint/2010/main" val="3148670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0"/>
            <a:ext cx="4114800" cy="818622"/>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344216" y="7752822"/>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30CFF80-41F9-4757-9736-6672B540C086}" type="datetimeFigureOut">
              <a:rPr kumimoji="1" lang="ja-JP" altLang="en-US" smtClean="0"/>
              <a:t>2018/6/1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87A69B1-88A8-4FAD-B08D-84BD28890321}" type="slidenum">
              <a:rPr kumimoji="1" lang="ja-JP" altLang="en-US" smtClean="0"/>
              <a:t>‹#›</a:t>
            </a:fld>
            <a:endParaRPr kumimoji="1" lang="ja-JP" altLang="en-US"/>
          </a:p>
        </p:txBody>
      </p:sp>
    </p:spTree>
    <p:extLst>
      <p:ext uri="{BB962C8B-B14F-4D97-AF65-F5344CB8AC3E}">
        <p14:creationId xmlns:p14="http://schemas.microsoft.com/office/powerpoint/2010/main" val="3965151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42900" y="2311402"/>
            <a:ext cx="6172200" cy="6537502"/>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342900" y="9181398"/>
            <a:ext cx="1600200" cy="527403"/>
          </a:xfrm>
          <a:prstGeom prst="rect">
            <a:avLst/>
          </a:prstGeom>
        </p:spPr>
        <p:txBody>
          <a:bodyPr vert="horz" lIns="91440" tIns="45720" rIns="91440" bIns="45720" rtlCol="0" anchor="ctr"/>
          <a:lstStyle>
            <a:lvl1pPr algn="l">
              <a:defRPr sz="1200">
                <a:solidFill>
                  <a:schemeClr val="tx1">
                    <a:tint val="75000"/>
                  </a:schemeClr>
                </a:solidFill>
              </a:defRPr>
            </a:lvl1pPr>
          </a:lstStyle>
          <a:p>
            <a:fld id="{830CFF80-41F9-4757-9736-6672B540C086}" type="datetimeFigureOut">
              <a:rPr kumimoji="1" lang="ja-JP" altLang="en-US" smtClean="0"/>
              <a:t>2018/6/1</a:t>
            </a:fld>
            <a:endParaRPr kumimoji="1" lang="ja-JP" altLang="en-US"/>
          </a:p>
        </p:txBody>
      </p:sp>
      <p:sp>
        <p:nvSpPr>
          <p:cNvPr id="5" name="フッター プレースホルダー 4"/>
          <p:cNvSpPr>
            <a:spLocks noGrp="1"/>
          </p:cNvSpPr>
          <p:nvPr>
            <p:ph type="ftr" sz="quarter" idx="3"/>
          </p:nvPr>
        </p:nvSpPr>
        <p:spPr>
          <a:xfrm>
            <a:off x="2343150" y="9181398"/>
            <a:ext cx="2171700" cy="52740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4914900" y="9181398"/>
            <a:ext cx="1600200" cy="527403"/>
          </a:xfrm>
          <a:prstGeom prst="rect">
            <a:avLst/>
          </a:prstGeom>
        </p:spPr>
        <p:txBody>
          <a:bodyPr vert="horz" lIns="91440" tIns="45720" rIns="91440" bIns="45720" rtlCol="0" anchor="ctr"/>
          <a:lstStyle>
            <a:lvl1pPr algn="r">
              <a:defRPr sz="1200">
                <a:solidFill>
                  <a:schemeClr val="tx1">
                    <a:tint val="75000"/>
                  </a:schemeClr>
                </a:solidFill>
              </a:defRPr>
            </a:lvl1pPr>
          </a:lstStyle>
          <a:p>
            <a:fld id="{987A69B1-88A8-4FAD-B08D-84BD28890321}" type="slidenum">
              <a:rPr kumimoji="1" lang="ja-JP" altLang="en-US" smtClean="0"/>
              <a:t>‹#›</a:t>
            </a:fld>
            <a:endParaRPr kumimoji="1" lang="ja-JP" altLang="en-US"/>
          </a:p>
        </p:txBody>
      </p:sp>
    </p:spTree>
    <p:extLst>
      <p:ext uri="{BB962C8B-B14F-4D97-AF65-F5344CB8AC3E}">
        <p14:creationId xmlns:p14="http://schemas.microsoft.com/office/powerpoint/2010/main" val="222111774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角丸四角形 46"/>
          <p:cNvSpPr/>
          <p:nvPr/>
        </p:nvSpPr>
        <p:spPr>
          <a:xfrm>
            <a:off x="116632" y="200472"/>
            <a:ext cx="6624736" cy="864096"/>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とうほく・北海道自動車関連技術展示商談会</a:t>
            </a:r>
            <a:endParaRPr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800" dirty="0" smtClean="0">
                <a:solidFill>
                  <a:srgbClr val="7030A0"/>
                </a:solidFill>
                <a:latin typeface="Meiryo UI" panose="020B0604030504040204" pitchFamily="50" charset="-128"/>
                <a:ea typeface="Meiryo UI" panose="020B0604030504040204" pitchFamily="50" charset="-128"/>
                <a:cs typeface="Meiryo UI" panose="020B0604030504040204" pitchFamily="50" charset="-128"/>
              </a:rPr>
              <a:t>ショーケースカープロジェクトの御案内</a:t>
            </a:r>
            <a:endParaRPr kumimoji="1" lang="ja-JP" altLang="en-US" sz="2000" dirty="0">
              <a:solidFill>
                <a:srgbClr val="7030A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テキスト ボックス 47"/>
          <p:cNvSpPr txBox="1"/>
          <p:nvPr/>
        </p:nvSpPr>
        <p:spPr>
          <a:xfrm>
            <a:off x="287338" y="1104534"/>
            <a:ext cx="6382022" cy="2585323"/>
          </a:xfrm>
          <a:prstGeom prst="rect">
            <a:avLst/>
          </a:prstGeom>
          <a:noFill/>
        </p:spPr>
        <p:txBody>
          <a:bodyPr wrap="square" rtlCol="0">
            <a:spAutoFit/>
          </a:bodyPr>
          <a:lstStyle/>
          <a:p>
            <a:r>
              <a:rPr kumimoji="1" lang="ja-JP" altLang="en-US" sz="1600" dirty="0" smtClean="0"/>
              <a:t>　</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31</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年２月に愛知県刈谷市で開催される「とうほく・北海道自動車関連技術展示商談会」において，とうほく北海道のものづくり産業のポテンシャルを見える化し，強くアピールするため</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r>
              <a:rPr lang="ja-JP" altLang="en-US" b="1" u="sng" dirty="0">
                <a:latin typeface="Meiryo UI" panose="020B0604030504040204" pitchFamily="50" charset="-128"/>
                <a:ea typeface="Meiryo UI" panose="020B0604030504040204" pitchFamily="50" charset="-128"/>
                <a:cs typeface="Meiryo UI" panose="020B0604030504040204" pitchFamily="50" charset="-128"/>
              </a:rPr>
              <a:t>地域で製造している自動車部品等</a:t>
            </a:r>
            <a:r>
              <a:rPr lang="ja-JP" altLang="en-US" b="1" u="sng" dirty="0" smtClean="0">
                <a:latin typeface="Meiryo UI" panose="020B0604030504040204" pitchFamily="50" charset="-128"/>
                <a:ea typeface="Meiryo UI" panose="020B0604030504040204" pitchFamily="50" charset="-128"/>
                <a:cs typeface="Meiryo UI" panose="020B0604030504040204" pitchFamily="50" charset="-128"/>
              </a:rPr>
              <a:t>を搭載した</a:t>
            </a:r>
            <a:r>
              <a:rPr lang="ja-JP" altLang="en-US" b="1" u="sng" dirty="0" smtClean="0">
                <a:effectLst/>
                <a:latin typeface="Meiryo UI" panose="020B0604030504040204" pitchFamily="50" charset="-128"/>
                <a:ea typeface="Meiryo UI" panose="020B0604030504040204" pitchFamily="50" charset="-128"/>
                <a:cs typeface="Meiryo UI" panose="020B0604030504040204" pitchFamily="50" charset="-128"/>
              </a:rPr>
              <a:t>ショーケースカー</a:t>
            </a:r>
            <a:r>
              <a:rPr lang="ja-JP" altLang="en-US" b="1" u="sng" dirty="0">
                <a:latin typeface="Meiryo UI" panose="020B0604030504040204" pitchFamily="50" charset="-128"/>
                <a:ea typeface="Meiryo UI" panose="020B0604030504040204" pitchFamily="50" charset="-128"/>
                <a:cs typeface="Meiryo UI" panose="020B0604030504040204" pitchFamily="50" charset="-128"/>
              </a:rPr>
              <a:t>の</a:t>
            </a:r>
            <a:r>
              <a:rPr lang="ja-JP" altLang="en-US" b="1" u="sng" dirty="0" smtClean="0">
                <a:effectLst/>
                <a:latin typeface="Meiryo UI" panose="020B0604030504040204" pitchFamily="50" charset="-128"/>
                <a:ea typeface="Meiryo UI" panose="020B0604030504040204" pitchFamily="50" charset="-128"/>
                <a:cs typeface="Meiryo UI" panose="020B0604030504040204" pitchFamily="50" charset="-128"/>
              </a:rPr>
              <a:t>展示</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を行います。</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貴社</a:t>
            </a:r>
            <a:r>
              <a:rPr lang="en-US" altLang="ja-JP"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が</a:t>
            </a:r>
            <a:r>
              <a:rPr lang="ja-JP" altLang="en-US"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手がける製品等の搭載をご希望される場合，裏面を参照のうえ，各県担当部署までご連絡をお願いします</a:t>
            </a:r>
            <a:r>
              <a:rPr lang="ja-JP" altLang="en-US"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対象企業は，二次サプライヤー以下の企業を想定しています。</a:t>
            </a:r>
            <a:endParaRPr lang="ja-JP" altLang="en-US" sz="14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9" name="グループ化 48"/>
          <p:cNvGrpSpPr/>
          <p:nvPr/>
        </p:nvGrpSpPr>
        <p:grpSpPr>
          <a:xfrm>
            <a:off x="0" y="6505963"/>
            <a:ext cx="6858000" cy="220589"/>
            <a:chOff x="0" y="5241032"/>
            <a:chExt cx="6858000" cy="220589"/>
          </a:xfrm>
        </p:grpSpPr>
        <p:sp>
          <p:nvSpPr>
            <p:cNvPr id="50" name="正方形/長方形 49"/>
            <p:cNvSpPr/>
            <p:nvPr/>
          </p:nvSpPr>
          <p:spPr>
            <a:xfrm>
              <a:off x="0" y="5241032"/>
              <a:ext cx="6858000" cy="21718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山形 50"/>
            <p:cNvSpPr/>
            <p:nvPr/>
          </p:nvSpPr>
          <p:spPr>
            <a:xfrm>
              <a:off x="116632" y="5244435"/>
              <a:ext cx="144016" cy="21718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2" name="山形 51"/>
            <p:cNvSpPr/>
            <p:nvPr/>
          </p:nvSpPr>
          <p:spPr>
            <a:xfrm>
              <a:off x="332656" y="5244435"/>
              <a:ext cx="144016" cy="21718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3" name="山形 52"/>
            <p:cNvSpPr/>
            <p:nvPr/>
          </p:nvSpPr>
          <p:spPr>
            <a:xfrm>
              <a:off x="548680" y="5244435"/>
              <a:ext cx="144016" cy="21718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4" name="山形 53"/>
            <p:cNvSpPr/>
            <p:nvPr/>
          </p:nvSpPr>
          <p:spPr>
            <a:xfrm>
              <a:off x="764704" y="5244435"/>
              <a:ext cx="144016" cy="21718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5" name="山形 54"/>
            <p:cNvSpPr/>
            <p:nvPr/>
          </p:nvSpPr>
          <p:spPr>
            <a:xfrm>
              <a:off x="980728" y="5244435"/>
              <a:ext cx="144016" cy="21718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6" name="山形 55"/>
            <p:cNvSpPr/>
            <p:nvPr/>
          </p:nvSpPr>
          <p:spPr>
            <a:xfrm>
              <a:off x="1196752" y="5244435"/>
              <a:ext cx="144016" cy="21718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7" name="山形 56"/>
            <p:cNvSpPr/>
            <p:nvPr/>
          </p:nvSpPr>
          <p:spPr>
            <a:xfrm>
              <a:off x="1412776" y="5244435"/>
              <a:ext cx="144016" cy="21718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8" name="山形 57"/>
            <p:cNvSpPr/>
            <p:nvPr/>
          </p:nvSpPr>
          <p:spPr>
            <a:xfrm>
              <a:off x="1628800" y="5244435"/>
              <a:ext cx="144016" cy="21718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9" name="山形 58"/>
            <p:cNvSpPr/>
            <p:nvPr/>
          </p:nvSpPr>
          <p:spPr>
            <a:xfrm>
              <a:off x="1844824" y="5244434"/>
              <a:ext cx="144016" cy="21718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0" name="山形 59"/>
            <p:cNvSpPr/>
            <p:nvPr/>
          </p:nvSpPr>
          <p:spPr>
            <a:xfrm>
              <a:off x="2060848" y="5244434"/>
              <a:ext cx="144016" cy="21718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1" name="山形 60"/>
            <p:cNvSpPr/>
            <p:nvPr/>
          </p:nvSpPr>
          <p:spPr>
            <a:xfrm>
              <a:off x="2276872" y="5244434"/>
              <a:ext cx="144016" cy="21718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2" name="山形 61"/>
            <p:cNvSpPr/>
            <p:nvPr/>
          </p:nvSpPr>
          <p:spPr>
            <a:xfrm>
              <a:off x="2492896" y="5244434"/>
              <a:ext cx="144016" cy="21718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3" name="山形 62"/>
            <p:cNvSpPr/>
            <p:nvPr/>
          </p:nvSpPr>
          <p:spPr>
            <a:xfrm>
              <a:off x="2708920" y="5244434"/>
              <a:ext cx="144016" cy="21718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4" name="山形 63"/>
            <p:cNvSpPr/>
            <p:nvPr/>
          </p:nvSpPr>
          <p:spPr>
            <a:xfrm>
              <a:off x="2924944" y="5244434"/>
              <a:ext cx="144016" cy="21718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5" name="山形 64"/>
            <p:cNvSpPr/>
            <p:nvPr/>
          </p:nvSpPr>
          <p:spPr>
            <a:xfrm>
              <a:off x="3140968" y="5244434"/>
              <a:ext cx="144016" cy="21718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6" name="山形 65"/>
            <p:cNvSpPr/>
            <p:nvPr/>
          </p:nvSpPr>
          <p:spPr>
            <a:xfrm>
              <a:off x="3356992" y="5244434"/>
              <a:ext cx="144016" cy="21718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7" name="山形 66"/>
            <p:cNvSpPr/>
            <p:nvPr/>
          </p:nvSpPr>
          <p:spPr>
            <a:xfrm>
              <a:off x="3560276" y="5244434"/>
              <a:ext cx="144016" cy="21718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8" name="山形 67"/>
            <p:cNvSpPr/>
            <p:nvPr/>
          </p:nvSpPr>
          <p:spPr>
            <a:xfrm>
              <a:off x="3789040" y="5244436"/>
              <a:ext cx="144016" cy="21718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9" name="山形 68"/>
            <p:cNvSpPr/>
            <p:nvPr/>
          </p:nvSpPr>
          <p:spPr>
            <a:xfrm>
              <a:off x="4005064" y="5244436"/>
              <a:ext cx="144016" cy="21718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0" name="山形 69"/>
            <p:cNvSpPr/>
            <p:nvPr/>
          </p:nvSpPr>
          <p:spPr>
            <a:xfrm>
              <a:off x="4221088" y="5244436"/>
              <a:ext cx="144016" cy="21718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1" name="山形 70"/>
            <p:cNvSpPr/>
            <p:nvPr/>
          </p:nvSpPr>
          <p:spPr>
            <a:xfrm>
              <a:off x="4437112" y="5244436"/>
              <a:ext cx="144016" cy="21718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2" name="山形 71"/>
            <p:cNvSpPr/>
            <p:nvPr/>
          </p:nvSpPr>
          <p:spPr>
            <a:xfrm>
              <a:off x="4653136" y="5244436"/>
              <a:ext cx="144016" cy="21718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3" name="山形 72"/>
            <p:cNvSpPr/>
            <p:nvPr/>
          </p:nvSpPr>
          <p:spPr>
            <a:xfrm>
              <a:off x="4869160" y="5244436"/>
              <a:ext cx="144016" cy="21718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4" name="山形 73"/>
            <p:cNvSpPr/>
            <p:nvPr/>
          </p:nvSpPr>
          <p:spPr>
            <a:xfrm>
              <a:off x="5085184" y="5244436"/>
              <a:ext cx="144016" cy="21718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5" name="山形 74"/>
            <p:cNvSpPr/>
            <p:nvPr/>
          </p:nvSpPr>
          <p:spPr>
            <a:xfrm>
              <a:off x="5301208" y="5244436"/>
              <a:ext cx="144016" cy="21718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6" name="山形 75"/>
            <p:cNvSpPr/>
            <p:nvPr/>
          </p:nvSpPr>
          <p:spPr>
            <a:xfrm>
              <a:off x="5517232" y="5244435"/>
              <a:ext cx="144016" cy="21718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7" name="山形 76"/>
            <p:cNvSpPr/>
            <p:nvPr/>
          </p:nvSpPr>
          <p:spPr>
            <a:xfrm>
              <a:off x="5733256" y="5244435"/>
              <a:ext cx="144016" cy="21718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8" name="山形 77"/>
            <p:cNvSpPr/>
            <p:nvPr/>
          </p:nvSpPr>
          <p:spPr>
            <a:xfrm>
              <a:off x="5949280" y="5244436"/>
              <a:ext cx="144016" cy="21718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9" name="山形 78"/>
            <p:cNvSpPr/>
            <p:nvPr/>
          </p:nvSpPr>
          <p:spPr>
            <a:xfrm>
              <a:off x="6165304" y="5244436"/>
              <a:ext cx="144016" cy="21718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0" name="山形 79"/>
            <p:cNvSpPr/>
            <p:nvPr/>
          </p:nvSpPr>
          <p:spPr>
            <a:xfrm>
              <a:off x="6381328" y="5244436"/>
              <a:ext cx="144016" cy="21718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1" name="山形 80"/>
            <p:cNvSpPr/>
            <p:nvPr/>
          </p:nvSpPr>
          <p:spPr>
            <a:xfrm>
              <a:off x="6597352" y="5244435"/>
              <a:ext cx="144016" cy="21718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82" name="正方形/長方形 81"/>
          <p:cNvSpPr/>
          <p:nvPr/>
        </p:nvSpPr>
        <p:spPr>
          <a:xfrm>
            <a:off x="116632" y="6869382"/>
            <a:ext cx="6624736" cy="26372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r>
              <a:rPr lang="en-US" altLang="ja-JP" sz="1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参考</a:t>
            </a:r>
            <a:r>
              <a:rPr lang="en-US" altLang="ja-JP" sz="1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とうほく・北海道自動車関連技術展示商談会</a:t>
            </a:r>
            <a:endParaRPr kumimoji="1" lang="en-US" altLang="ja-JP" sz="1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kumimoji="1" lang="ja-JP" altLang="en-US" sz="1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○開催日　　</a:t>
            </a:r>
            <a:r>
              <a:rPr kumimoji="1" lang="ja-JP" altLang="en-US" sz="14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4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31</a:t>
            </a:r>
            <a:r>
              <a:rPr kumimoji="1" lang="ja-JP" altLang="en-US" sz="14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4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4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4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日</a:t>
            </a:r>
            <a:r>
              <a:rPr kumimoji="1" lang="en-US" altLang="ja-JP" sz="14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木</a:t>
            </a:r>
            <a:r>
              <a:rPr kumimoji="1" lang="en-US" altLang="ja-JP" sz="14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4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4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4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日</a:t>
            </a:r>
            <a:r>
              <a:rPr kumimoji="1" lang="en-US" altLang="ja-JP" sz="14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金</a:t>
            </a:r>
            <a:r>
              <a:rPr kumimoji="1" lang="en-US" altLang="ja-JP" sz="14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p>
          <a:p>
            <a:pPr>
              <a:lnSpc>
                <a:spcPts val="1800"/>
              </a:lnSpc>
            </a:pPr>
            <a:r>
              <a:rPr lang="ja-JP" altLang="en-US" sz="1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○場 　所　　</a:t>
            </a:r>
            <a:r>
              <a:rPr lang="ja-JP" altLang="en-US" sz="14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刈谷市産業振興センター</a:t>
            </a:r>
            <a:endParaRPr kumimoji="1" lang="en-US" altLang="ja-JP" sz="14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kumimoji="1" lang="ja-JP" altLang="en-US" sz="1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○内　 容　　</a:t>
            </a:r>
            <a:r>
              <a:rPr kumimoji="1" lang="ja-JP" altLang="en-US" sz="14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トヨタグループをはじめとする東海地区の自動車</a:t>
            </a:r>
            <a:endParaRPr kumimoji="1" lang="en-US" altLang="ja-JP" sz="14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kumimoji="1" lang="ja-JP" altLang="en-US" sz="14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　　　　　　　関連企業に対して，</a:t>
            </a:r>
            <a:r>
              <a:rPr lang="ja-JP" altLang="en-US" sz="14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東北７県（新潟県含む</a:t>
            </a:r>
            <a:r>
              <a:rPr lang="en-US" altLang="ja-JP" sz="14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p>
          <a:p>
            <a:pPr>
              <a:lnSpc>
                <a:spcPts val="1800"/>
              </a:lnSpc>
            </a:pPr>
            <a:r>
              <a:rPr lang="ja-JP" altLang="en-US" sz="14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　　　　　　　北海道の地場企業の優れた技術を紹介すること</a:t>
            </a:r>
            <a:endParaRPr lang="en-US" altLang="ja-JP" sz="14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4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　　　　　　　で，具体的取引や協力関係</a:t>
            </a:r>
            <a:r>
              <a:rPr kumimoji="1" lang="ja-JP" altLang="en-US" sz="14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の構築を目的に開</a:t>
            </a:r>
            <a:endParaRPr kumimoji="1" lang="en-US" altLang="ja-JP" sz="14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kumimoji="1" lang="ja-JP" altLang="en-US" sz="14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dirty="0" err="1"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催するもの</a:t>
            </a:r>
            <a:r>
              <a:rPr kumimoji="1" lang="ja-JP" altLang="en-US" sz="14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4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例年，</a:t>
            </a:r>
            <a:r>
              <a:rPr kumimoji="1" lang="en-US" altLang="ja-JP" sz="14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1,000</a:t>
            </a:r>
            <a:r>
              <a:rPr kumimoji="1" lang="ja-JP" altLang="en-US" sz="14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名を超える関係者にご来場いた</a:t>
            </a:r>
            <a:endParaRPr kumimoji="1" lang="en-US" altLang="ja-JP" sz="14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4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だいて</a:t>
            </a:r>
            <a:r>
              <a:rPr lang="ja-JP" altLang="en-US" sz="14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おり</a:t>
            </a:r>
            <a:r>
              <a:rPr lang="ja-JP" altLang="en-US" sz="14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ます</a:t>
            </a:r>
            <a:r>
              <a:rPr lang="ja-JP" altLang="en-US" sz="14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3" name="テキスト ボックス 82"/>
          <p:cNvSpPr txBox="1"/>
          <p:nvPr/>
        </p:nvSpPr>
        <p:spPr>
          <a:xfrm>
            <a:off x="4576668" y="9036924"/>
            <a:ext cx="2109287" cy="461665"/>
          </a:xfrm>
          <a:prstGeom prst="rect">
            <a:avLst/>
          </a:prstGeom>
          <a:noFill/>
        </p:spPr>
        <p:txBody>
          <a:bodyPr wrap="square" rtlCol="0">
            <a:spAutoFit/>
          </a:bodyPr>
          <a:lstStyle/>
          <a:p>
            <a:pPr algn="ctr"/>
            <a:r>
              <a:rPr lang="ja-JP" altLang="en-US" sz="800" dirty="0" smtClean="0"/>
              <a:t>平成</a:t>
            </a:r>
            <a:r>
              <a:rPr lang="en-US" altLang="ja-JP" sz="800" dirty="0" smtClean="0"/>
              <a:t>29</a:t>
            </a:r>
            <a:r>
              <a:rPr lang="ja-JP" altLang="en-US" sz="800" dirty="0" smtClean="0"/>
              <a:t>年</a:t>
            </a:r>
            <a:r>
              <a:rPr lang="en-US" altLang="ja-JP" sz="800" dirty="0" smtClean="0"/>
              <a:t>2</a:t>
            </a:r>
            <a:r>
              <a:rPr lang="ja-JP" altLang="en-US" sz="800" dirty="0" smtClean="0"/>
              <a:t>月</a:t>
            </a:r>
            <a:r>
              <a:rPr lang="en-US" altLang="ja-JP" sz="800" dirty="0" smtClean="0"/>
              <a:t>2</a:t>
            </a:r>
            <a:r>
              <a:rPr lang="ja-JP" altLang="en-US" sz="800" dirty="0" smtClean="0"/>
              <a:t>日～</a:t>
            </a:r>
            <a:r>
              <a:rPr lang="en-US" altLang="ja-JP" sz="800" dirty="0" smtClean="0"/>
              <a:t>3</a:t>
            </a:r>
            <a:r>
              <a:rPr lang="ja-JP" altLang="en-US" sz="800" dirty="0" smtClean="0"/>
              <a:t>日</a:t>
            </a:r>
            <a:endParaRPr lang="en-US" altLang="ja-JP" sz="800" dirty="0" smtClean="0"/>
          </a:p>
          <a:p>
            <a:pPr algn="ctr"/>
            <a:r>
              <a:rPr kumimoji="1" lang="ja-JP" altLang="en-US" sz="800" dirty="0" smtClean="0"/>
              <a:t>とうほく・北海道　自動車関連</a:t>
            </a:r>
            <a:r>
              <a:rPr lang="ja-JP" altLang="en-US" sz="800" dirty="0" smtClean="0"/>
              <a:t>技術</a:t>
            </a:r>
            <a:endParaRPr lang="en-US" altLang="ja-JP" sz="800" dirty="0" smtClean="0"/>
          </a:p>
          <a:p>
            <a:pPr algn="ctr"/>
            <a:r>
              <a:rPr lang="ja-JP" altLang="en-US" sz="800" dirty="0" smtClean="0"/>
              <a:t>展示商談会の様子</a:t>
            </a:r>
            <a:endParaRPr kumimoji="1" lang="ja-JP" altLang="en-US" sz="800" dirty="0"/>
          </a:p>
        </p:txBody>
      </p:sp>
      <p:sp>
        <p:nvSpPr>
          <p:cNvPr id="84" name="正方形/長方形 83"/>
          <p:cNvSpPr/>
          <p:nvPr/>
        </p:nvSpPr>
        <p:spPr>
          <a:xfrm>
            <a:off x="418009" y="9571713"/>
            <a:ext cx="6165998" cy="276999"/>
          </a:xfrm>
          <a:prstGeom prst="rect">
            <a:avLst/>
          </a:prstGeom>
        </p:spPr>
        <p:txBody>
          <a:bodyPr wrap="square">
            <a:spAutoFit/>
          </a:bodyPr>
          <a:lstStyle/>
          <a:p>
            <a:pPr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とうほく・</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北海道自動車関連技術展示商談会実行委員会事務局</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85" name="図 84"/>
          <p:cNvPicPr>
            <a:picLocks noChangeAspect="1"/>
          </p:cNvPicPr>
          <p:nvPr/>
        </p:nvPicPr>
        <p:blipFill>
          <a:blip r:embed="rId2"/>
          <a:stretch>
            <a:fillRect/>
          </a:stretch>
        </p:blipFill>
        <p:spPr>
          <a:xfrm>
            <a:off x="294581" y="3533394"/>
            <a:ext cx="3206428" cy="2192084"/>
          </a:xfrm>
          <a:prstGeom prst="rect">
            <a:avLst/>
          </a:prstGeom>
        </p:spPr>
      </p:pic>
      <p:sp>
        <p:nvSpPr>
          <p:cNvPr id="86" name="四角形吹き出し 85"/>
          <p:cNvSpPr/>
          <p:nvPr/>
        </p:nvSpPr>
        <p:spPr>
          <a:xfrm>
            <a:off x="393626" y="5866814"/>
            <a:ext cx="2675334" cy="504056"/>
          </a:xfrm>
          <a:prstGeom prst="wedgeRectCallout">
            <a:avLst>
              <a:gd name="adj1" fmla="val -4850"/>
              <a:gd name="adj2" fmla="val -11701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rPr>
              <a:t>平成</a:t>
            </a:r>
            <a:r>
              <a:rPr kumimoji="1" lang="en-US" altLang="ja-JP" sz="1200" dirty="0" smtClean="0">
                <a:solidFill>
                  <a:schemeClr val="tx1"/>
                </a:solidFill>
                <a:latin typeface="Meiryo UI" panose="020B0604030504040204" pitchFamily="50" charset="-128"/>
                <a:ea typeface="Meiryo UI" panose="020B0604030504040204" pitchFamily="50" charset="-128"/>
              </a:rPr>
              <a:t>30</a:t>
            </a:r>
            <a:r>
              <a:rPr kumimoji="1" lang="ja-JP" altLang="en-US" sz="1200" dirty="0" smtClean="0">
                <a:solidFill>
                  <a:schemeClr val="tx1"/>
                </a:solidFill>
                <a:latin typeface="Meiryo UI" panose="020B0604030504040204" pitchFamily="50" charset="-128"/>
                <a:ea typeface="Meiryo UI" panose="020B0604030504040204" pitchFamily="50" charset="-128"/>
              </a:rPr>
              <a:t>年</a:t>
            </a:r>
            <a:r>
              <a:rPr kumimoji="1" lang="en-US" altLang="ja-JP" sz="1200" dirty="0" smtClean="0">
                <a:solidFill>
                  <a:schemeClr val="tx1"/>
                </a:solidFill>
                <a:latin typeface="Meiryo UI" panose="020B0604030504040204" pitchFamily="50" charset="-128"/>
                <a:ea typeface="Meiryo UI" panose="020B0604030504040204" pitchFamily="50" charset="-128"/>
              </a:rPr>
              <a:t>2</a:t>
            </a:r>
            <a:r>
              <a:rPr kumimoji="1" lang="ja-JP" altLang="en-US" sz="1200" dirty="0" smtClean="0">
                <a:solidFill>
                  <a:schemeClr val="tx1"/>
                </a:solidFill>
                <a:latin typeface="Meiryo UI" panose="020B0604030504040204" pitchFamily="50" charset="-128"/>
                <a:ea typeface="Meiryo UI" panose="020B0604030504040204" pitchFamily="50" charset="-128"/>
              </a:rPr>
              <a:t>月の展示では，</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400" dirty="0" smtClean="0">
                <a:solidFill>
                  <a:srgbClr val="FF0000"/>
                </a:solidFill>
                <a:latin typeface="Meiryo UI" panose="020B0604030504040204" pitchFamily="50" charset="-128"/>
                <a:ea typeface="Meiryo UI" panose="020B0604030504040204" pitchFamily="50" charset="-128"/>
              </a:rPr>
              <a:t>地場企業</a:t>
            </a:r>
            <a:r>
              <a:rPr kumimoji="1" lang="en-US" altLang="ja-JP" sz="1400" dirty="0" smtClean="0">
                <a:solidFill>
                  <a:srgbClr val="FF0000"/>
                </a:solidFill>
                <a:latin typeface="Meiryo UI" panose="020B0604030504040204" pitchFamily="50" charset="-128"/>
                <a:ea typeface="Meiryo UI" panose="020B0604030504040204" pitchFamily="50" charset="-128"/>
              </a:rPr>
              <a:t>85</a:t>
            </a:r>
            <a:r>
              <a:rPr kumimoji="1" lang="ja-JP" altLang="en-US" sz="1400" dirty="0" smtClean="0">
                <a:solidFill>
                  <a:srgbClr val="FF0000"/>
                </a:solidFill>
                <a:latin typeface="Meiryo UI" panose="020B0604030504040204" pitchFamily="50" charset="-128"/>
                <a:ea typeface="Meiryo UI" panose="020B0604030504040204" pitchFamily="50" charset="-128"/>
              </a:rPr>
              <a:t>社の</a:t>
            </a:r>
            <a:r>
              <a:rPr kumimoji="1" lang="en-US" altLang="ja-JP" sz="1400" dirty="0" smtClean="0">
                <a:solidFill>
                  <a:srgbClr val="FF0000"/>
                </a:solidFill>
                <a:latin typeface="Meiryo UI" panose="020B0604030504040204" pitchFamily="50" charset="-128"/>
                <a:ea typeface="Meiryo UI" panose="020B0604030504040204" pitchFamily="50" charset="-128"/>
              </a:rPr>
              <a:t>236</a:t>
            </a:r>
            <a:r>
              <a:rPr kumimoji="1" lang="ja-JP" altLang="en-US" sz="1400" dirty="0" smtClean="0">
                <a:solidFill>
                  <a:srgbClr val="FF0000"/>
                </a:solidFill>
                <a:latin typeface="Meiryo UI" panose="020B0604030504040204" pitchFamily="50" charset="-128"/>
                <a:ea typeface="Meiryo UI" panose="020B0604030504040204" pitchFamily="50" charset="-128"/>
              </a:rPr>
              <a:t>部品を搭載</a:t>
            </a:r>
            <a:endParaRPr kumimoji="1" lang="ja-JP" altLang="en-US" sz="1400" dirty="0">
              <a:solidFill>
                <a:srgbClr val="FF0000"/>
              </a:solidFill>
              <a:latin typeface="Meiryo UI" panose="020B0604030504040204" pitchFamily="50" charset="-128"/>
              <a:ea typeface="Meiryo UI" panose="020B0604030504040204" pitchFamily="50" charset="-128"/>
            </a:endParaRPr>
          </a:p>
        </p:txBody>
      </p:sp>
      <p:pic>
        <p:nvPicPr>
          <p:cNvPr id="87" name="図 86"/>
          <p:cNvPicPr>
            <a:picLocks noChangeAspect="1"/>
          </p:cNvPicPr>
          <p:nvPr/>
        </p:nvPicPr>
        <p:blipFill>
          <a:blip r:embed="rId3"/>
          <a:stretch>
            <a:fillRect/>
          </a:stretch>
        </p:blipFill>
        <p:spPr>
          <a:xfrm>
            <a:off x="3729246" y="4708779"/>
            <a:ext cx="1694845" cy="1553351"/>
          </a:xfrm>
          <a:prstGeom prst="rect">
            <a:avLst/>
          </a:prstGeom>
        </p:spPr>
      </p:pic>
      <p:pic>
        <p:nvPicPr>
          <p:cNvPr id="88" name="図 87"/>
          <p:cNvPicPr>
            <a:picLocks noChangeAspect="1"/>
          </p:cNvPicPr>
          <p:nvPr/>
        </p:nvPicPr>
        <p:blipFill>
          <a:blip r:embed="rId4"/>
          <a:stretch>
            <a:fillRect/>
          </a:stretch>
        </p:blipFill>
        <p:spPr>
          <a:xfrm>
            <a:off x="4450733" y="3401489"/>
            <a:ext cx="2205604" cy="1636399"/>
          </a:xfrm>
          <a:prstGeom prst="rect">
            <a:avLst/>
          </a:prstGeom>
        </p:spPr>
      </p:pic>
      <p:sp>
        <p:nvSpPr>
          <p:cNvPr id="89" name="四角形吹き出し 88"/>
          <p:cNvSpPr/>
          <p:nvPr/>
        </p:nvSpPr>
        <p:spPr>
          <a:xfrm>
            <a:off x="5553535" y="5485454"/>
            <a:ext cx="1232198" cy="781367"/>
          </a:xfrm>
          <a:prstGeom prst="wedgeRectCallout">
            <a:avLst>
              <a:gd name="adj1" fmla="val -64394"/>
              <a:gd name="adj2" fmla="val -109006"/>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貴社で製造されている部品等を車両の実際の場所等に展示します。</a:t>
            </a:r>
            <a:endParaRPr kumimoji="1" lang="ja-JP" altLang="en-US"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90" name="図 89"/>
          <p:cNvPicPr>
            <a:picLocks noChangeAspect="1"/>
          </p:cNvPicPr>
          <p:nvPr/>
        </p:nvPicPr>
        <p:blipFill>
          <a:blip r:embed="rId5"/>
          <a:stretch>
            <a:fillRect/>
          </a:stretch>
        </p:blipFill>
        <p:spPr>
          <a:xfrm>
            <a:off x="4499223" y="7473334"/>
            <a:ext cx="2180033" cy="1595821"/>
          </a:xfrm>
          <a:prstGeom prst="rect">
            <a:avLst/>
          </a:prstGeom>
        </p:spPr>
      </p:pic>
    </p:spTree>
    <p:extLst>
      <p:ext uri="{BB962C8B-B14F-4D97-AF65-F5344CB8AC3E}">
        <p14:creationId xmlns:p14="http://schemas.microsoft.com/office/powerpoint/2010/main" val="9038084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正方形/長方形 46"/>
          <p:cNvSpPr/>
          <p:nvPr/>
        </p:nvSpPr>
        <p:spPr>
          <a:xfrm>
            <a:off x="151134" y="61790"/>
            <a:ext cx="6624736" cy="2298922"/>
          </a:xfrm>
          <a:prstGeom prst="rect">
            <a:avLst/>
          </a:prstGeom>
          <a:solidFill>
            <a:schemeClr val="accent2">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u="sng"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u="sng"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プロジェクトへの参加をご希望される場合</a:t>
            </a:r>
            <a:endParaRPr kumimoji="1" lang="en-US" altLang="ja-JP" sz="1600" b="1" u="sng"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4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年６月</a:t>
            </a:r>
            <a:r>
              <a:rPr lang="en-US" altLang="ja-JP" sz="14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140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日（月）</a:t>
            </a:r>
            <a:r>
              <a:rPr lang="ja-JP" altLang="en-US" sz="14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までに，下表のお教えいただきたい内容を下記担当者までご連絡ください。</a:t>
            </a:r>
            <a:endParaRPr lang="en-US" altLang="ja-JP" sz="14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担当者　</a:t>
            </a:r>
            <a:r>
              <a:rPr kumimoji="1" lang="ja-JP" altLang="en-US" sz="14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岩手県ものづくり自動車産業振興室</a:t>
            </a:r>
            <a:r>
              <a:rPr lang="ja-JP" altLang="en-US" sz="14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出羽</a:t>
            </a:r>
            <a:endParaRPr lang="en-US" altLang="ja-JP" sz="14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　　　　　 電話　</a:t>
            </a:r>
            <a:r>
              <a:rPr kumimoji="1" lang="en-US" altLang="ja-JP" sz="14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019-629-5566</a:t>
            </a:r>
            <a:r>
              <a:rPr kumimoji="1" lang="ja-JP" altLang="en-US" sz="14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4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FAX</a:t>
            </a:r>
            <a:r>
              <a:rPr kumimoji="1" lang="ja-JP" altLang="en-US" sz="14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4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019-629-5569</a:t>
            </a:r>
            <a:endParaRPr kumimoji="1" lang="en-US" altLang="ja-JP" sz="14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E-mail</a:t>
            </a:r>
            <a:r>
              <a:rPr lang="ja-JP" altLang="en-US" sz="14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u="sng"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ab0005@pref.iwate.jp</a:t>
            </a:r>
            <a:endParaRPr lang="en-US" altLang="ja-JP" sz="1400" u="sng"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各企業様より御提案のあった</a:t>
            </a:r>
            <a:r>
              <a:rPr kumimoji="1" lang="ja-JP" altLang="en-US" sz="14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部品等については，商談会事務局でのリストアップ，</a:t>
            </a:r>
            <a:endParaRPr kumimoji="1" lang="en-US" altLang="ja-JP" sz="14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部品搭載シミュレーション後に，</a:t>
            </a:r>
            <a:r>
              <a:rPr lang="ja-JP" altLang="en-US" sz="14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各企業様に</a:t>
            </a:r>
            <a:r>
              <a:rPr kumimoji="1" lang="ja-JP" altLang="en-US" sz="14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ショーケースカー</a:t>
            </a:r>
            <a:r>
              <a:rPr lang="ja-JP" altLang="en-US" sz="14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搭載への可否等をご連絡</a:t>
            </a:r>
            <a:endParaRPr lang="en-US" altLang="ja-JP" sz="14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いたします。プロジェクトの趣旨に合わない場合や搭載の希望が多い場合などは，ご提</a:t>
            </a:r>
            <a:endParaRPr lang="en-US" altLang="ja-JP" sz="14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案内容に沿えないことも</a:t>
            </a:r>
            <a:r>
              <a:rPr lang="ja-JP" altLang="en-US" sz="14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ありますので</a:t>
            </a:r>
            <a:r>
              <a:rPr lang="ja-JP" altLang="en-US" sz="14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，あらかじめご承知願います。</a:t>
            </a:r>
            <a:r>
              <a:rPr kumimoji="1" lang="ja-JP" altLang="en-US" sz="14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4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16631" y="7833320"/>
            <a:ext cx="6659239" cy="194421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600"/>
              </a:lnSpc>
            </a:pP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展示</a:t>
            </a: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する部品等の取り扱いについて</a:t>
            </a:r>
            <a:endParaRPr kumimoji="1" lang="en-US" altLang="ja-JP"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marL="266700" indent="-266700">
              <a:lnSpc>
                <a:spcPts val="1600"/>
              </a:lnSpc>
            </a:pP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①　部品は，無償でご提供願います。提供いただいた部品は基本的に返却いたしません。</a:t>
            </a:r>
            <a:endParaRPr lang="en-US" altLang="ja-JP"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marL="266700" indent="-266700">
              <a:lnSpc>
                <a:spcPts val="1600"/>
              </a:lnSpc>
            </a:pP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②　提供いただける部品は，各県担当部署からの連絡後，郵送で各県担当部署にお送り願います。直接，各県担当部署にお持ち込みいただいても結構です。郵送等が困難な場合は，貴社訪問も可能です。</a:t>
            </a:r>
            <a:endParaRPr lang="en-US" altLang="ja-JP"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marL="266700" indent="-266700">
              <a:lnSpc>
                <a:spcPts val="1600"/>
              </a:lnSpc>
            </a:pP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③　展示商談会への立ち会いは不要です。</a:t>
            </a:r>
            <a:endParaRPr lang="en-US" altLang="ja-JP"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marL="266700" indent="-266700">
              <a:lnSpc>
                <a:spcPts val="1600"/>
              </a:lnSpc>
            </a:pP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④　同種の部品が多数ある場合などは，周囲のブースでの展示になる場合がありますので，あらかじめご承知願います。</a:t>
            </a:r>
            <a:endParaRPr kumimoji="1"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501221006"/>
              </p:ext>
            </p:extLst>
          </p:nvPr>
        </p:nvGraphicFramePr>
        <p:xfrm>
          <a:off x="143321" y="2522463"/>
          <a:ext cx="6624736" cy="5124425"/>
        </p:xfrm>
        <a:graphic>
          <a:graphicData uri="http://schemas.openxmlformats.org/drawingml/2006/table">
            <a:tbl>
              <a:tblPr firstRow="1" bandRow="1">
                <a:tableStyleId>{D7AC3CCA-C797-4891-BE02-D94E43425B78}</a:tableStyleId>
              </a:tblPr>
              <a:tblGrid>
                <a:gridCol w="2053730">
                  <a:extLst>
                    <a:ext uri="{9D8B030D-6E8A-4147-A177-3AD203B41FA5}">
                      <a16:colId xmlns="" xmlns:a16="http://schemas.microsoft.com/office/drawing/2014/main" val="20000"/>
                    </a:ext>
                  </a:extLst>
                </a:gridCol>
                <a:gridCol w="1953963">
                  <a:extLst>
                    <a:ext uri="{9D8B030D-6E8A-4147-A177-3AD203B41FA5}">
                      <a16:colId xmlns="" xmlns:a16="http://schemas.microsoft.com/office/drawing/2014/main" val="20001"/>
                    </a:ext>
                  </a:extLst>
                </a:gridCol>
                <a:gridCol w="2617043">
                  <a:extLst>
                    <a:ext uri="{9D8B030D-6E8A-4147-A177-3AD203B41FA5}">
                      <a16:colId xmlns="" xmlns:a16="http://schemas.microsoft.com/office/drawing/2014/main" val="20002"/>
                    </a:ext>
                  </a:extLst>
                </a:gridCol>
              </a:tblGrid>
              <a:tr h="291093">
                <a:tc gridSpan="3">
                  <a:txBody>
                    <a:bodyPr/>
                    <a:lstStyle/>
                    <a:p>
                      <a:pPr algn="ct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お教えいただきたい内容</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 xmlns:a16="http://schemas.microsoft.com/office/drawing/2014/main" val="10000"/>
                  </a:ext>
                </a:extLst>
              </a:tr>
              <a:tr h="285373">
                <a:tc>
                  <a:txBody>
                    <a:bodyPr/>
                    <a:lstStyle/>
                    <a:p>
                      <a:pPr algn="ctr">
                        <a:lnSpc>
                          <a:spcPts val="1600"/>
                        </a:lnSpc>
                      </a:pP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御　社　名</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c gridSpan="2">
                  <a:txBody>
                    <a:bodyPr/>
                    <a:lstStyle/>
                    <a:p>
                      <a:pPr>
                        <a:lnSpc>
                          <a:spcPts val="1600"/>
                        </a:lnSpc>
                      </a:pP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solidFill>
                  </a:tcPr>
                </a:tc>
                <a:tc hMerge="1">
                  <a:txBody>
                    <a:bodyPr/>
                    <a:lstStyle/>
                    <a:p>
                      <a:endParaRPr kumimoji="1" lang="ja-JP" altLang="en-US"/>
                    </a:p>
                  </a:txBody>
                  <a:tcPr/>
                </a:tc>
                <a:extLst>
                  <a:ext uri="{0D108BD9-81ED-4DB2-BD59-A6C34878D82A}">
                    <a16:rowId xmlns="" xmlns:a16="http://schemas.microsoft.com/office/drawing/2014/main" val="10001"/>
                  </a:ext>
                </a:extLst>
              </a:tr>
              <a:tr h="279653">
                <a:tc>
                  <a:txBody>
                    <a:bodyPr/>
                    <a:lstStyle/>
                    <a:p>
                      <a:pPr algn="ctr">
                        <a:lnSpc>
                          <a:spcPts val="1600"/>
                        </a:lnSpc>
                      </a:pP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所　在　地</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c gridSpan="2">
                  <a:txBody>
                    <a:bodyPr/>
                    <a:lstStyle/>
                    <a:p>
                      <a:pPr>
                        <a:lnSpc>
                          <a:spcPts val="1600"/>
                        </a:lnSpc>
                      </a:pP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solidFill>
                  </a:tcPr>
                </a:tc>
                <a:tc hMerge="1">
                  <a:txBody>
                    <a:bodyPr/>
                    <a:lstStyle/>
                    <a:p>
                      <a:endParaRPr kumimoji="1" lang="ja-JP" altLang="en-US"/>
                    </a:p>
                  </a:txBody>
                  <a:tcPr/>
                </a:tc>
                <a:extLst>
                  <a:ext uri="{0D108BD9-81ED-4DB2-BD59-A6C34878D82A}">
                    <a16:rowId xmlns="" xmlns:a16="http://schemas.microsoft.com/office/drawing/2014/main" val="10002"/>
                  </a:ext>
                </a:extLst>
              </a:tr>
              <a:tr h="233625">
                <a:tc>
                  <a:txBody>
                    <a:bodyPr/>
                    <a:lstStyle/>
                    <a:p>
                      <a:pPr algn="ctr">
                        <a:lnSpc>
                          <a:spcPts val="16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担当者名・電話番号</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ts val="1600"/>
                        </a:lnSpc>
                      </a:pP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solidFill>
                      <a:schemeClr val="bg1"/>
                    </a:solidFill>
                  </a:tcP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　　　　）</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 xmlns:a16="http://schemas.microsoft.com/office/drawing/2014/main" val="10003"/>
                  </a:ext>
                </a:extLst>
              </a:tr>
              <a:tr h="268213">
                <a:tc>
                  <a:txBody>
                    <a:bodyPr/>
                    <a:lstStyle/>
                    <a:p>
                      <a:pPr algn="ctr">
                        <a:lnSpc>
                          <a:spcPts val="1600"/>
                        </a:lnSpc>
                      </a:pP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E-mail</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アドレス</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c gridSpan="2">
                  <a:txBody>
                    <a:bodyPr/>
                    <a:lstStyle/>
                    <a:p>
                      <a:pPr>
                        <a:lnSpc>
                          <a:spcPts val="1600"/>
                        </a:lnSpc>
                      </a:pP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solidFill>
                  </a:tcPr>
                </a:tc>
                <a:tc hMerge="1">
                  <a:txBody>
                    <a:bodyPr/>
                    <a:lstStyle/>
                    <a:p>
                      <a:endParaRPr kumimoji="1" lang="ja-JP" altLang="en-US"/>
                    </a:p>
                  </a:txBody>
                  <a:tcPr/>
                </a:tc>
                <a:extLst>
                  <a:ext uri="{0D108BD9-81ED-4DB2-BD59-A6C34878D82A}">
                    <a16:rowId xmlns="" xmlns:a16="http://schemas.microsoft.com/office/drawing/2014/main" val="10004"/>
                  </a:ext>
                </a:extLst>
              </a:tr>
              <a:tr h="259829">
                <a:tc>
                  <a:txBody>
                    <a:bodyPr/>
                    <a:lstStyle/>
                    <a:p>
                      <a:pPr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展示希望の部品名</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nchorCtr="1"/>
                </a:tc>
                <a:tc gridSpan="2">
                  <a:txBody>
                    <a:bodyP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nchor="ctr" anchorCtr="1">
                    <a:solidFill>
                      <a:schemeClr val="bg1"/>
                    </a:solidFill>
                  </a:tcPr>
                </a:tc>
                <a:tc hMerge="1">
                  <a:txBody>
                    <a:bodyPr/>
                    <a:lstStyle/>
                    <a:p>
                      <a:endParaRPr kumimoji="1" lang="ja-JP" altLang="en-US"/>
                    </a:p>
                  </a:txBody>
                  <a:tcPr/>
                </a:tc>
                <a:extLst>
                  <a:ext uri="{0D108BD9-81ED-4DB2-BD59-A6C34878D82A}">
                    <a16:rowId xmlns="" xmlns:a16="http://schemas.microsoft.com/office/drawing/2014/main" val="10005"/>
                  </a:ext>
                </a:extLst>
              </a:tr>
              <a:tr h="44844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上記部品の納品先</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gridSpan="2">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solidFill>
                  </a:tcPr>
                </a:tc>
                <a:tc hMerge="1">
                  <a:txBody>
                    <a:bodyPr/>
                    <a:lstStyle/>
                    <a:p>
                      <a:endParaRPr kumimoji="1" lang="ja-JP" altLang="en-US"/>
                    </a:p>
                  </a:txBody>
                  <a:tcPr/>
                </a:tc>
                <a:extLst>
                  <a:ext uri="{0D108BD9-81ED-4DB2-BD59-A6C34878D82A}">
                    <a16:rowId xmlns="" xmlns:a16="http://schemas.microsoft.com/office/drawing/2014/main" val="10006"/>
                  </a:ext>
                </a:extLst>
              </a:tr>
              <a:tr h="682411">
                <a:tc>
                  <a:txBody>
                    <a:bodyPr/>
                    <a:lstStyle/>
                    <a:p>
                      <a:pPr algn="ctr">
                        <a:lnSpc>
                          <a:spcPts val="1800"/>
                        </a:lnSpc>
                      </a:pP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部品が使われている</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ts val="1800"/>
                        </a:lnSpc>
                      </a:pP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装置，場所等</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（できるだけ詳しくお書き願います。）</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gridSpan="2">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solidFill>
                  </a:tcPr>
                </a:tc>
                <a:tc hMerge="1">
                  <a:txBody>
                    <a:bodyPr/>
                    <a:lstStyle/>
                    <a:p>
                      <a:endParaRPr kumimoji="1" lang="ja-JP" altLang="en-US"/>
                    </a:p>
                  </a:txBody>
                  <a:tcPr/>
                </a:tc>
                <a:extLst>
                  <a:ext uri="{0D108BD9-81ED-4DB2-BD59-A6C34878D82A}">
                    <a16:rowId xmlns="" xmlns:a16="http://schemas.microsoft.com/office/drawing/2014/main" val="10007"/>
                  </a:ext>
                </a:extLst>
              </a:tr>
              <a:tr h="970384">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部品に関する</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PR</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ﾎﾟｲﾝﾄ</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ウリの技術等あれば任意で記入</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tc>
                <a:tc gridSpan="2">
                  <a:txBody>
                    <a:bodyPr/>
                    <a:lstStyle/>
                    <a:p>
                      <a:pPr>
                        <a:lnSpc>
                          <a:spcPts val="1600"/>
                        </a:lnSpc>
                      </a:pP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solidFill>
                  </a:tcPr>
                </a:tc>
                <a:tc hMerge="1">
                  <a:txBody>
                    <a:bodyPr/>
                    <a:lstStyle/>
                    <a:p>
                      <a:endParaRPr kumimoji="1" lang="ja-JP" altLang="en-US"/>
                    </a:p>
                  </a:txBody>
                  <a:tcPr/>
                </a:tc>
                <a:extLst>
                  <a:ext uri="{0D108BD9-81ED-4DB2-BD59-A6C34878D82A}">
                    <a16:rowId xmlns="" xmlns:a16="http://schemas.microsoft.com/office/drawing/2014/main" val="507604973"/>
                  </a:ext>
                </a:extLst>
              </a:tr>
              <a:tr h="1109712">
                <a:tc>
                  <a:txBody>
                    <a:bodyPr/>
                    <a:lstStyle/>
                    <a:p>
                      <a:pPr algn="ct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最終的な部品の納品先</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（わかる範囲で該当する区分</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の番号に○をつけてください。）</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txBody>
                  <a:tcPr/>
                </a:tc>
                <a:tc gridSpan="2">
                  <a:txBody>
                    <a:bodyPr/>
                    <a:lstStyle/>
                    <a:p>
                      <a:pPr>
                        <a:lnSpc>
                          <a:spcPts val="16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①　トヨタ自動車東日本様</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②　①以外のトヨタ自動車系列の自動車メーカー様</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③　①，②以外の自動車メーカー様</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④　その他（　　　　　　　　　　　　　　　　　　　　　）</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⑤　不明</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solidFill>
                  </a:tcPr>
                </a:tc>
                <a:tc hMerge="1">
                  <a:txBody>
                    <a:bodyPr/>
                    <a:lstStyle/>
                    <a:p>
                      <a:endParaRPr kumimoji="1" lang="ja-JP" altLang="en-US"/>
                    </a:p>
                  </a:txBody>
                  <a:tcPr/>
                </a:tc>
                <a:extLst>
                  <a:ext uri="{0D108BD9-81ED-4DB2-BD59-A6C34878D82A}">
                    <a16:rowId xmlns="" xmlns:a16="http://schemas.microsoft.com/office/drawing/2014/main" val="10009"/>
                  </a:ext>
                </a:extLst>
              </a:tr>
            </a:tbl>
          </a:graphicData>
        </a:graphic>
      </p:graphicFrame>
    </p:spTree>
    <p:extLst>
      <p:ext uri="{BB962C8B-B14F-4D97-AF65-F5344CB8AC3E}">
        <p14:creationId xmlns:p14="http://schemas.microsoft.com/office/powerpoint/2010/main" val="5078334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509</TotalTime>
  <Words>174</Words>
  <Application>Microsoft Office PowerPoint</Application>
  <PresentationFormat>A4 210 x 297 mm</PresentationFormat>
  <Paragraphs>58</Paragraphs>
  <Slides>2</Slides>
  <Notes>0</Notes>
  <HiddenSlides>0</HiddenSlides>
  <MMClips>0</MMClips>
  <ScaleCrop>false</ScaleCrop>
  <HeadingPairs>
    <vt:vector size="4" baseType="variant">
      <vt:variant>
        <vt:lpstr>テーマ</vt:lpstr>
      </vt:variant>
      <vt:variant>
        <vt:i4>1</vt:i4>
      </vt:variant>
      <vt:variant>
        <vt:lpstr>スライド タイトル</vt:lpstr>
      </vt:variant>
      <vt:variant>
        <vt:i4>2</vt:i4>
      </vt:variant>
    </vt:vector>
  </HeadingPairs>
  <TitlesOfParts>
    <vt:vector size="3" baseType="lpstr">
      <vt:lpstr>Office ​​テーマ</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宮城県</dc:creator>
  <cp:lastModifiedBy>SS17080379</cp:lastModifiedBy>
  <cp:revision>34</cp:revision>
  <cp:lastPrinted>2018-05-09T05:32:49Z</cp:lastPrinted>
  <dcterms:created xsi:type="dcterms:W3CDTF">2017-06-08T00:12:32Z</dcterms:created>
  <dcterms:modified xsi:type="dcterms:W3CDTF">2018-06-01T04:17:36Z</dcterms:modified>
</cp:coreProperties>
</file>