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8" r:id="rId3"/>
    <p:sldId id="257" r:id="rId4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8">
          <p15:clr>
            <a:srgbClr val="A4A3A4"/>
          </p15:clr>
        </p15:guide>
        <p15:guide id="3" orient="horz" pos="3131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FFCCFF"/>
    <a:srgbClr val="FF99FF"/>
    <a:srgbClr val="33CC33"/>
    <a:srgbClr val="008000"/>
    <a:srgbClr val="006600"/>
    <a:srgbClr val="9933FF"/>
    <a:srgbClr val="6600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8" autoAdjust="0"/>
  </p:normalViewPr>
  <p:slideViewPr>
    <p:cSldViewPr>
      <p:cViewPr>
        <p:scale>
          <a:sx n="100" d="100"/>
          <a:sy n="100" d="100"/>
        </p:scale>
        <p:origin x="-1014" y="172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04" y="-78"/>
      </p:cViewPr>
      <p:guideLst>
        <p:guide orient="horz" pos="3220"/>
        <p:guide orient="horz" pos="3127"/>
        <p:guide pos="223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7"/>
            <a:ext cx="2945659" cy="496332"/>
          </a:xfrm>
          <a:prstGeom prst="rect">
            <a:avLst/>
          </a:prstGeom>
        </p:spPr>
        <p:txBody>
          <a:bodyPr vert="horz" lIns="91242" tIns="45622" rIns="91242" bIns="456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7"/>
            <a:ext cx="2945659" cy="496332"/>
          </a:xfrm>
          <a:prstGeom prst="rect">
            <a:avLst/>
          </a:prstGeom>
        </p:spPr>
        <p:txBody>
          <a:bodyPr vert="horz" lIns="91242" tIns="45622" rIns="91242" bIns="45622" rtlCol="0"/>
          <a:lstStyle>
            <a:lvl1pPr algn="r">
              <a:defRPr sz="1200"/>
            </a:lvl1pPr>
          </a:lstStyle>
          <a:p>
            <a:fld id="{CB55CD34-C5AB-4DA8-A2A0-BC7EEE9B3C75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2" tIns="45622" rIns="91242" bIns="456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242" tIns="45622" rIns="91242" bIns="456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91"/>
            <a:ext cx="2945659" cy="496332"/>
          </a:xfrm>
          <a:prstGeom prst="rect">
            <a:avLst/>
          </a:prstGeom>
        </p:spPr>
        <p:txBody>
          <a:bodyPr vert="horz" lIns="91242" tIns="45622" rIns="91242" bIns="456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91"/>
            <a:ext cx="2945659" cy="496332"/>
          </a:xfrm>
          <a:prstGeom prst="rect">
            <a:avLst/>
          </a:prstGeom>
        </p:spPr>
        <p:txBody>
          <a:bodyPr vert="horz" lIns="91242" tIns="45622" rIns="91242" bIns="45622" rtlCol="0" anchor="b"/>
          <a:lstStyle>
            <a:lvl1pPr algn="r">
              <a:defRPr sz="1200"/>
            </a:lvl1pPr>
          </a:lstStyle>
          <a:p>
            <a:fld id="{AC6997F8-95B3-4DBC-AA23-E7697531A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110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16536" indent="-275591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02364" indent="-220473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43309" indent="-220473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984255" indent="-220473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425201" indent="-220473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866146" indent="-220473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307092" indent="-220473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748037" indent="-220473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96190F6-BC80-45C5-817C-5C676784F1D5}" type="slidenum">
              <a:rPr lang="ja-JP" altLang="en-US" sz="1200"/>
              <a:pPr eaLnBrk="1" hangingPunct="1">
                <a:spcBef>
                  <a:spcPct val="0"/>
                </a:spcBef>
              </a:pPr>
              <a:t>1</a:t>
            </a:fld>
            <a:endParaRPr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2073976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17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52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853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708"/>
            <a:ext cx="5829300" cy="212394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125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092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4949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012"/>
            <a:ext cx="5829300" cy="21669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736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925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6812"/>
            <a:ext cx="3030538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2060"/>
            <a:ext cx="3030538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4" y="2216812"/>
            <a:ext cx="3030537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4" y="3142060"/>
            <a:ext cx="3030537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77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146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234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833"/>
            <a:ext cx="2255838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833"/>
            <a:ext cx="3833812" cy="84544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350"/>
            <a:ext cx="2255838" cy="67759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80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582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86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693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2821"/>
            <a:ext cx="4114800" cy="11625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248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675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7273"/>
            <a:ext cx="1543050" cy="845105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7273"/>
            <a:ext cx="4476750" cy="845105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9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1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1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40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22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50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00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7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5FF23-5D58-4026-A474-FDF9409C6FF9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5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7272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536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74A8A-198F-443F-9188-BA24E6982CF7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969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72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54"/>
          <p:cNvSpPr txBox="1">
            <a:spLocks noChangeArrowheads="1"/>
          </p:cNvSpPr>
          <p:nvPr/>
        </p:nvSpPr>
        <p:spPr bwMode="auto">
          <a:xfrm>
            <a:off x="95250" y="2876297"/>
            <a:ext cx="6652381" cy="171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15" tIns="47708" rIns="95415" bIns="477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3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29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岩手県では、</a:t>
            </a:r>
            <a:r>
              <a:rPr lang="en-US" altLang="ja-JP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一社</a:t>
            </a:r>
            <a:r>
              <a:rPr lang="en-US" altLang="ja-JP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)</a:t>
            </a:r>
            <a:r>
              <a:rPr lang="ja-JP" altLang="en-US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日本自動車工業会及び（一社）日本自動車部品工業会の全面的な協力により、自動車産業における取引の適正化に向けた取組の一環として、「自動車産業適正取引ガイドライン・下請法セミナー（基礎編）」を開催します。</a:t>
            </a:r>
            <a:endParaRPr lang="en-US" altLang="ja-JP" sz="13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セミナーでは、自動車関連産業の事業者の皆様を対象に、</a:t>
            </a:r>
            <a:r>
              <a:rPr lang="ja-JP" altLang="en-US" sz="13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発注者、受注者それぞれの</a:t>
            </a:r>
            <a:r>
              <a:rPr lang="ja-JP" altLang="en-US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視点から、自動車産業適正取引ガイドラインの内容・活用方法等について、ポイントを絞った説明を行います。</a:t>
            </a:r>
            <a:endParaRPr lang="en-US" altLang="ja-JP" sz="13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なお、本セミナーを踏まえ、</a:t>
            </a:r>
            <a:r>
              <a:rPr lang="ja-JP" altLang="en-US" sz="1300" b="1" dirty="0">
                <a:latin typeface="メイリオ" pitchFamily="50" charset="-128"/>
                <a:ea typeface="メイリオ" pitchFamily="50" charset="-128"/>
              </a:rPr>
              <a:t>後日、</a:t>
            </a:r>
            <a:r>
              <a:rPr lang="ja-JP" altLang="en-US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下請取引契約でお困りの皆様を対象に、受注者側の視点に立った「下請取引契約勉強会」を開催します。</a:t>
            </a:r>
            <a:endParaRPr lang="en-US" altLang="ja-JP" sz="1429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-27384" y="9089961"/>
            <a:ext cx="6885384" cy="816039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415" tIns="47708" rIns="95415" bIns="47708" anchor="ctr"/>
          <a:lstStyle/>
          <a:p>
            <a:pPr algn="ctr">
              <a:defRPr/>
            </a:pPr>
            <a:endParaRPr lang="ja-JP" altLang="en-US" sz="1714" dirty="0"/>
          </a:p>
        </p:txBody>
      </p:sp>
      <p:sp>
        <p:nvSpPr>
          <p:cNvPr id="2054" name="テキスト ボックス 54"/>
          <p:cNvSpPr txBox="1">
            <a:spLocks noChangeArrowheads="1"/>
          </p:cNvSpPr>
          <p:nvPr/>
        </p:nvSpPr>
        <p:spPr bwMode="auto">
          <a:xfrm>
            <a:off x="95250" y="9185983"/>
            <a:ext cx="5672667" cy="623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15" tIns="47708" rIns="95415" bIns="4770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3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問合せ先</a:t>
            </a:r>
            <a:r>
              <a:rPr lang="en-US" altLang="ja-JP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担　当：岩手県商工労働</a:t>
            </a:r>
            <a:r>
              <a:rPr lang="ja-JP" altLang="en-US" sz="1143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観光部 ものづくり</a:t>
            </a:r>
            <a:r>
              <a:rPr lang="ja-JP" altLang="en-US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自動車産業振興室　出羽</a:t>
            </a:r>
            <a:endParaRPr lang="en-US" altLang="ja-JP" sz="1143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ＴＥＬ：０１９－６２９－５５６６　　ＦＡＸ：０１９－６２９－５５６９</a:t>
            </a:r>
            <a:endParaRPr lang="en-US" altLang="ja-JP" sz="1143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120258" y="4664968"/>
            <a:ext cx="6613357" cy="4332009"/>
          </a:xfrm>
          <a:prstGeom prst="roundRect">
            <a:avLst>
              <a:gd name="adj" fmla="val 3111"/>
            </a:avLst>
          </a:prstGeom>
          <a:solidFill>
            <a:schemeClr val="bg1"/>
          </a:solidFill>
          <a:ln w="38100" cmpd="dbl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>
              <a:defRPr/>
            </a:pPr>
            <a:endParaRPr lang="en-US" altLang="ja-JP" sz="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日時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20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20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20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0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0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0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0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日（水）</a:t>
            </a:r>
            <a:r>
              <a:rPr lang="en-US" altLang="ja-JP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lang="ja-JP" altLang="en-US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lang="en-US" altLang="ja-JP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分～</a:t>
            </a:r>
            <a:r>
              <a:rPr lang="en-US" altLang="ja-JP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lang="ja-JP" altLang="en-US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lang="en-US" altLang="ja-JP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lang="ja-JP" altLang="en-US" sz="16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lang="en-US" altLang="ja-JP" sz="1600" b="1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2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場所：</a:t>
            </a:r>
            <a:r>
              <a:rPr lang="ja-JP" altLang="en-US" sz="20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北上オフィスプラザ セミナールーム（</a:t>
            </a:r>
            <a:r>
              <a:rPr lang="en-US" altLang="ja-JP" sz="20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0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20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（北上市相去町山田２－</a:t>
            </a:r>
            <a:r>
              <a:rPr lang="en-US" altLang="ja-JP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内容：</a:t>
            </a:r>
            <a:r>
              <a:rPr lang="ja-JP" altLang="en-US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講演「自動車産業適正取引ガイドラインについて」</a:t>
            </a:r>
            <a:endParaRPr lang="en-US" altLang="ja-JP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（中小企業診断士・社会保険労務士　七田  亘  氏）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本年度、</a:t>
            </a:r>
            <a:r>
              <a:rPr lang="en-US" altLang="ja-JP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一社</a:t>
            </a:r>
            <a:r>
              <a:rPr lang="en-US" altLang="ja-JP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日本自動車工業会及び（一社）日本自動車部品工業会では、同内容　</a:t>
            </a:r>
            <a:endParaRPr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の講演を全国６会場（群馬・大阪・静岡・東京・名古屋・広島）で開催しています。</a:t>
            </a:r>
            <a:endParaRPr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定員：</a:t>
            </a:r>
            <a:r>
              <a:rPr lang="en-US" altLang="ja-JP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r>
              <a:rPr lang="ja-JP" altLang="en-US" sz="1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（申込先着順、受講無料）</a:t>
            </a:r>
            <a:endParaRPr lang="en-US" altLang="ja-JP" sz="14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申込方法：裏面の受講申込書に必要事項を記入の上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2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en-US" altLang="ja-JP" sz="16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月２日（火</a:t>
            </a:r>
            <a:r>
              <a:rPr lang="ja-JP" altLang="en-US" sz="16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2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 </a:t>
            </a:r>
            <a:r>
              <a:rPr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又は </a:t>
            </a:r>
            <a:r>
              <a:rPr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endParaRPr lang="en-US" altLang="ja-JP" sz="12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お申込み</a:t>
            </a:r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いただきますようお願いします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2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その他：下請取引契約勉強会は</a:t>
            </a:r>
            <a:r>
              <a:rPr lang="en-US" altLang="ja-JP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月下旬以降の開催を予定しています。</a:t>
            </a:r>
            <a:endParaRPr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詳細</a:t>
            </a:r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については別途御案内します。</a:t>
            </a:r>
            <a:endParaRPr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ja-JP" altLang="en-US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ja-JP" altLang="en-US" sz="14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489" y="7329264"/>
            <a:ext cx="1303565" cy="153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87" t="19434"/>
          <a:stretch/>
        </p:blipFill>
        <p:spPr bwMode="auto">
          <a:xfrm>
            <a:off x="0" y="0"/>
            <a:ext cx="5877272" cy="2736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038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7158"/>
              </p:ext>
            </p:extLst>
          </p:nvPr>
        </p:nvGraphicFramePr>
        <p:xfrm>
          <a:off x="346514" y="4736976"/>
          <a:ext cx="6172200" cy="4187239"/>
        </p:xfrm>
        <a:graphic>
          <a:graphicData uri="http://schemas.openxmlformats.org/drawingml/2006/table">
            <a:tbl>
              <a:tblPr firstRow="1" firstCol="1" bandRow="1"/>
              <a:tblGrid>
                <a:gridCol w="17863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2208"/>
                <a:gridCol w="25136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6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会社名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所属・役職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参加者</a:t>
                      </a:r>
                      <a:r>
                        <a:rPr lang="ja-JP" altLang="en-US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氏名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47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(</a:t>
                      </a:r>
                      <a:r>
                        <a:rPr lang="ja-JP" sz="8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フリガナ</a:t>
                      </a:r>
                      <a:r>
                        <a:rPr lang="en-US" sz="8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)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40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7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(</a:t>
                      </a:r>
                      <a:r>
                        <a:rPr lang="ja-JP" sz="8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フリガナ</a:t>
                      </a:r>
                      <a:r>
                        <a:rPr lang="en-US" sz="8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)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40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endParaRPr lang="ja-JP" sz="1100" kern="1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47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(</a:t>
                      </a:r>
                      <a:r>
                        <a:rPr lang="ja-JP" sz="8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フリガナ</a:t>
                      </a:r>
                      <a:r>
                        <a:rPr lang="en-US" sz="8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)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endParaRPr lang="ja-JP" sz="1100" kern="1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40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47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(</a:t>
                      </a:r>
                      <a:r>
                        <a:rPr lang="ja-JP" sz="8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フリガナ</a:t>
                      </a:r>
                      <a:r>
                        <a:rPr lang="en-US" sz="8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)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40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1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(</a:t>
                      </a:r>
                      <a:r>
                        <a:rPr lang="ja-JP" sz="8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フリガナ</a:t>
                      </a:r>
                      <a:r>
                        <a:rPr lang="en-US" sz="8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)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40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740215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担当者氏名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　　　　　　　　　　　　　　　　　　　　　　　</a:t>
                      </a:r>
                      <a:r>
                        <a:rPr lang="en-US" sz="1100" kern="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TEL</a:t>
                      </a:r>
                      <a:r>
                        <a:rPr lang="ja-JP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　　　　）　　　　</a:t>
                      </a:r>
                      <a:r>
                        <a:rPr lang="ja-JP" altLang="en-US" sz="1100" kern="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</a:t>
                      </a:r>
                      <a:r>
                        <a:rPr lang="ja-JP" sz="1100" kern="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－</a:t>
                      </a:r>
                      <a:r>
                        <a:rPr lang="ja-JP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　　　　　　</a:t>
                      </a:r>
                      <a:endParaRPr lang="en-US" alt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　　　　　　　　　　　　　　　　　　　　　　　</a:t>
                      </a:r>
                      <a:r>
                        <a:rPr lang="en-US" sz="1100" kern="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FAX</a:t>
                      </a:r>
                      <a:r>
                        <a:rPr lang="ja-JP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　　　　）　　　　</a:t>
                      </a:r>
                      <a:r>
                        <a:rPr lang="ja-JP" altLang="en-US" sz="1100" kern="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</a:t>
                      </a:r>
                      <a:r>
                        <a:rPr lang="ja-JP" sz="1100" kern="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－</a:t>
                      </a:r>
                      <a:endParaRPr lang="en-US" altLang="ja-JP" sz="1100" kern="100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　　　　　　　　　　　　　　　　　　　　　　　</a:t>
                      </a:r>
                      <a:r>
                        <a:rPr lang="en-US" sz="1100" kern="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E-mail</a:t>
                      </a:r>
                      <a:r>
                        <a:rPr lang="ja-JP" altLang="en-US" sz="1100" kern="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　　　　　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44624" y="3296816"/>
            <a:ext cx="66967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-7228" y="9176724"/>
            <a:ext cx="6865228" cy="76944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主催：岩手県</a:t>
            </a:r>
            <a:endParaRPr kumimoji="1"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共催：</a:t>
            </a: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一社</a:t>
            </a: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日本自動車工業会、（一社）日本自動車部品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工業会</a:t>
            </a:r>
            <a:endParaRPr lang="en-US" altLang="ja-JP" sz="12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北上川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流域ものづくり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ネットワーク</a:t>
            </a:r>
            <a:endParaRPr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1784" y="3512840"/>
            <a:ext cx="6288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自動車産業適正取引ガイドライン・下請法セミナー（基礎編） 参加申込書</a:t>
            </a:r>
            <a:endParaRPr kumimoji="1" lang="ja-JP" altLang="en-US" sz="12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1784" y="3840401"/>
            <a:ext cx="69285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記載欄に必要事項を御記入の上、</a:t>
            </a:r>
            <a:r>
              <a:rPr lang="en-US" altLang="ja-JP" sz="11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019-629-5569</a:t>
            </a:r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）または</a:t>
            </a:r>
            <a:r>
              <a:rPr lang="en-US" altLang="ja-JP" sz="11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</a:t>
            </a:r>
            <a:r>
              <a:rPr lang="ja-JP" altLang="en-US" sz="1100" dirty="0" err="1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ｰ</a:t>
            </a:r>
            <a:r>
              <a:rPr lang="en-US" altLang="ja-JP" sz="11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mail</a:t>
            </a:r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jidousha</a:t>
            </a:r>
            <a:r>
              <a:rPr lang="en-US" altLang="ja-JP" sz="11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@pref.iwate.jp</a:t>
            </a:r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1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によりお申し込みください。</a:t>
            </a:r>
            <a:r>
              <a:rPr lang="en-US" altLang="ja-JP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申込先着順とし、定員になり次第締め切ります。</a:t>
            </a:r>
            <a:endParaRPr kumimoji="1" lang="ja-JP" altLang="en-US" sz="105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8640" y="8924214"/>
            <a:ext cx="63367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（お問合せ先）岩手県商工労働</a:t>
            </a:r>
            <a:r>
              <a:rPr lang="ja-JP" altLang="en-US" sz="105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観光部 ものづくり</a:t>
            </a:r>
            <a:r>
              <a:rPr lang="ja-JP" altLang="en-US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自動車産業振興室　</a:t>
            </a:r>
            <a:r>
              <a:rPr lang="en-US" altLang="ja-JP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019-629-5566</a:t>
            </a:r>
            <a:endParaRPr kumimoji="1" lang="ja-JP" altLang="en-US" sz="12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73158" y="12846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［講師略歴］</a:t>
            </a:r>
            <a:endParaRPr kumimoji="1" lang="ja-JP" altLang="en-US" sz="2000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16783" y="4287619"/>
            <a:ext cx="3041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［</a:t>
            </a:r>
            <a:r>
              <a:rPr lang="ja-JP" altLang="en-US" sz="12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申込締切：</a:t>
            </a:r>
            <a:r>
              <a:rPr lang="ja-JP" altLang="en-US" sz="12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12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2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2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2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火）］</a:t>
            </a:r>
            <a:endParaRPr kumimoji="1" lang="ja-JP" altLang="en-US" sz="12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235F3469-625F-4793-BACB-8F6BC1D91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9160" y="281332"/>
            <a:ext cx="1412532" cy="1817427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365076" y="408923"/>
            <a:ext cx="36281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七田　亘（しちだ　わたる）</a:t>
            </a:r>
            <a:endParaRPr lang="en-US" altLang="ja-JP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中小企業診断士・社会保険労務士・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七田総合研究所株式会社 代表取締役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1048" y="1209142"/>
            <a:ext cx="651868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経歴：</a:t>
            </a: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1998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年～ 埼玉県庁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経営革新計画承認・研究開発補助金等を担当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経営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革新支援等の商工行政に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従事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2007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年～ みずほ総合研究所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株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):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人事コンサルティングに携わる。</a:t>
            </a: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2010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  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みずほ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総合研究所株式会社退職し、独立。</a:t>
            </a:r>
            <a:b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活動：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独立後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は、経営・人事コンサルタントとして経営革新計画策定や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経営革新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の実行支援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人事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制度再構築、人事労務や経理等の管理体制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構築支援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を精力的に行っている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セミナー、講演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実績多数。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○著作：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マイナンバー制度の仕組みと簡単・安全な情報管理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』(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税務経理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協会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２時間でわかる消費税増税対策ブック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』 (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税務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経理協会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ほか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7213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</TotalTime>
  <Words>108</Words>
  <Application>Microsoft Office PowerPoint</Application>
  <PresentationFormat>A4 210 x 297 mm</PresentationFormat>
  <Paragraphs>75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Office ​​テーマ</vt:lpstr>
      <vt:lpstr>デザインの設定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ＩｏＴセミナー（仮称）</dc:title>
  <dc:creator>県南広域経営企画部</dc:creator>
  <cp:lastModifiedBy>SS15030007</cp:lastModifiedBy>
  <cp:revision>146</cp:revision>
  <cp:lastPrinted>2018-09-11T04:11:31Z</cp:lastPrinted>
  <dcterms:created xsi:type="dcterms:W3CDTF">2017-08-24T07:48:09Z</dcterms:created>
  <dcterms:modified xsi:type="dcterms:W3CDTF">2018-09-13T06:59:34Z</dcterms:modified>
</cp:coreProperties>
</file>